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53707353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53707353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Found error tracked well with C:Q relationship, sampling frequency, and autocorrelation of residuals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44e532af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44e532af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flowchart of </a:t>
            </a:r>
            <a:r>
              <a:rPr lang="en"/>
              <a:t>recommendations</a:t>
            </a:r>
            <a:r>
              <a:rPr lang="en"/>
              <a:t> for load calculation based on model parameters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44e532af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44e532af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Beale :r</a:t>
            </a:r>
            <a:r>
              <a:rPr lang="en"/>
              <a:t>atio of load to flow for the entire year should equal ratio on dates where concentration was measured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4fbb46ad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4fbb46ad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58881fd3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58881fd3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58881fd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58881fd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53707353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53707353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518e0258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518e0258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 is 10+/-, yellow 20 +/- (based on Aulenbach et al 2016)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53707353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53707353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58881fd3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58881fd3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44e532a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44e532a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58881fd3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58881fd3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44e532af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44e532af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53707353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53707353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44e532af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44e532af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353707353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353707353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2016 WY at School Branch study site in Indiana (helped collect some of this Q). What samples you have determines what you know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58881fd3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58881fd3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Macrosheds is a project that seeks to harmonize NSF funded watershed studies and enable researchers to tackle </a:t>
            </a:r>
            <a:r>
              <a:rPr lang="en"/>
              <a:t>continental</a:t>
            </a:r>
            <a:r>
              <a:rPr lang="en"/>
              <a:t> scale watershed science questions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53707353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53707353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macrosheds dataset is spatially and ecologically diverse!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53707353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53707353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44e532af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44e532af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 Pell-err-in looked at mississippi river nitrate. Used high frequency data as ‘truth’ and biweekly chem samples to calculate monthly loads via an array of methods. Found high and low flows dominated </a:t>
            </a:r>
            <a:r>
              <a:rPr lang="en"/>
              <a:t>error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44e532af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44e532af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Schilling et al looked at nitrate fluxes from 11 Iowa streams and generally found that methods did not agree with each other. Expressed need for better techniques.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oi.org/10.1002/ecs2.1298" TargetMode="External"/><Relationship Id="rId4" Type="http://schemas.openxmlformats.org/officeDocument/2006/relationships/hyperlink" Target="https://doi.org/10.1016/j.envsoft.2019.03.012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23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-6270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What the Flux?</a:t>
            </a:r>
            <a:endParaRPr sz="63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52125" y="13493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Using high frequency and spatially diverse data to improve flux estimation methods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36447" l="0" r="0" t="0"/>
          <a:stretch/>
        </p:blipFill>
        <p:spPr>
          <a:xfrm>
            <a:off x="-222400" y="3327500"/>
            <a:ext cx="2286000" cy="18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681750" y="2219488"/>
            <a:ext cx="77805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Nicholas J Gubbins</a:t>
            </a:r>
            <a:r>
              <a:rPr b="1" baseline="30000" i="1" lang="en">
                <a:solidFill>
                  <a:schemeClr val="dk1"/>
                </a:solidFill>
              </a:rPr>
              <a:t>1</a:t>
            </a:r>
            <a:r>
              <a:rPr i="1" lang="en">
                <a:solidFill>
                  <a:schemeClr val="dk1"/>
                </a:solidFill>
              </a:rPr>
              <a:t>, Spencer Rhea</a:t>
            </a:r>
            <a:r>
              <a:rPr baseline="30000" i="1" lang="en">
                <a:solidFill>
                  <a:schemeClr val="dk1"/>
                </a:solidFill>
              </a:rPr>
              <a:t>2</a:t>
            </a:r>
            <a:r>
              <a:rPr i="1" lang="en">
                <a:solidFill>
                  <a:schemeClr val="dk1"/>
                </a:solidFill>
              </a:rPr>
              <a:t>, Weston M Slaughter</a:t>
            </a:r>
            <a:r>
              <a:rPr baseline="30000" i="1" lang="en">
                <a:solidFill>
                  <a:schemeClr val="dk1"/>
                </a:solidFill>
              </a:rPr>
              <a:t>2</a:t>
            </a:r>
            <a:r>
              <a:rPr i="1" lang="en">
                <a:solidFill>
                  <a:schemeClr val="dk1"/>
                </a:solidFill>
              </a:rPr>
              <a:t>, Mike Vlah</a:t>
            </a:r>
            <a:r>
              <a:rPr baseline="30000" i="1" lang="en">
                <a:solidFill>
                  <a:schemeClr val="dk1"/>
                </a:solidFill>
              </a:rPr>
              <a:t>2</a:t>
            </a:r>
            <a:r>
              <a:rPr i="1" lang="en">
                <a:solidFill>
                  <a:schemeClr val="dk1"/>
                </a:solidFill>
              </a:rPr>
              <a:t>, Amanda G DelVecchia</a:t>
            </a:r>
            <a:r>
              <a:rPr baseline="30000" i="1" lang="en">
                <a:solidFill>
                  <a:schemeClr val="dk1"/>
                </a:solidFill>
              </a:rPr>
              <a:t>2</a:t>
            </a:r>
            <a:r>
              <a:rPr i="1" lang="en">
                <a:solidFill>
                  <a:schemeClr val="dk1"/>
                </a:solidFill>
              </a:rPr>
              <a:t>, Matthew RV Ross</a:t>
            </a:r>
            <a:r>
              <a:rPr baseline="30000" i="1" lang="en">
                <a:solidFill>
                  <a:schemeClr val="dk1"/>
                </a:solidFill>
              </a:rPr>
              <a:t>1</a:t>
            </a:r>
            <a:r>
              <a:rPr i="1" lang="en">
                <a:solidFill>
                  <a:schemeClr val="dk1"/>
                </a:solidFill>
              </a:rPr>
              <a:t>, Emily S Bernhardt</a:t>
            </a:r>
            <a:r>
              <a:rPr baseline="30000" i="1" lang="en">
                <a:solidFill>
                  <a:schemeClr val="dk1"/>
                </a:solidFill>
              </a:rPr>
              <a:t>2</a:t>
            </a:r>
            <a:r>
              <a:rPr i="1" lang="en">
                <a:solidFill>
                  <a:schemeClr val="dk1"/>
                </a:solidFill>
              </a:rPr>
              <a:t> </a:t>
            </a:r>
            <a:endParaRPr i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">
                <a:solidFill>
                  <a:schemeClr val="dk1"/>
                </a:solidFill>
              </a:rPr>
              <a:t>1</a:t>
            </a:r>
            <a:r>
              <a:rPr i="1" lang="en">
                <a:solidFill>
                  <a:schemeClr val="dk1"/>
                </a:solidFill>
              </a:rPr>
              <a:t>Colorado State University, </a:t>
            </a:r>
            <a:r>
              <a:rPr baseline="30000" i="1" lang="en">
                <a:solidFill>
                  <a:schemeClr val="dk1"/>
                </a:solidFill>
              </a:rPr>
              <a:t>2</a:t>
            </a:r>
            <a:r>
              <a:rPr i="1" lang="en">
                <a:solidFill>
                  <a:schemeClr val="dk1"/>
                </a:solidFill>
              </a:rPr>
              <a:t>Duke University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b="0" l="2390" r="-2389" t="0"/>
          <a:stretch/>
        </p:blipFill>
        <p:spPr>
          <a:xfrm>
            <a:off x="7044338" y="3032850"/>
            <a:ext cx="2099673" cy="2110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1300" y="3764997"/>
            <a:ext cx="2823050" cy="9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4400" y="3659000"/>
            <a:ext cx="2330700" cy="1011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/>
        </p:nvSpPr>
        <p:spPr>
          <a:xfrm>
            <a:off x="-125775" y="4819500"/>
            <a:ext cx="949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From Aulenbach et al. 2016, originally published in Ecosphere as figures 8 and 9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97708" cy="48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237" y="0"/>
            <a:ext cx="5560760" cy="4819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650" y="0"/>
            <a:ext cx="6469367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/>
        </p:nvSpPr>
        <p:spPr>
          <a:xfrm>
            <a:off x="-125775" y="4819500"/>
            <a:ext cx="949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From Aulenbach et al. 2016, originally published in Ecosphere as figure 10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analysis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USGS data r</a:t>
            </a:r>
            <a:r>
              <a:rPr lang="en"/>
              <a:t>equirements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15 minute data for nitrate and discharge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more than 15% missing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Watershed size &lt;1000 km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MS data requirements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At least daily nitrate and discharge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more than 15% missing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Calculate ‘truth’ with high frequency data and composite method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Coarsen chemistry data by pulling single values from full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Apply methods to each coarsened </a:t>
            </a:r>
            <a:r>
              <a:rPr lang="en"/>
              <a:t>time series</a:t>
            </a:r>
            <a:r>
              <a:rPr lang="en"/>
              <a:t> and compare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Period-weighted (via RiverLoad R package)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Beale Ratio (via RiverLoad R package)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Rating (as described in Aulenbach et al. 2016)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Composite </a:t>
            </a:r>
            <a:r>
              <a:rPr lang="en"/>
              <a:t>(as described in Aulenbach et al. 2016)</a:t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950" y="51900"/>
            <a:ext cx="3544624" cy="14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489" y="1529329"/>
            <a:ext cx="4253515" cy="14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b="9108" l="1842" r="672" t="2112"/>
          <a:stretch/>
        </p:blipFill>
        <p:spPr>
          <a:xfrm>
            <a:off x="31088" y="930950"/>
            <a:ext cx="9081824" cy="413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>
            <p:ph type="title"/>
          </p:nvPr>
        </p:nvSpPr>
        <p:spPr>
          <a:xfrm>
            <a:off x="202475" y="176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USGS sites used in analysis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6400" y="0"/>
            <a:ext cx="2897600" cy="11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/>
          <p:cNvPicPr preferRelativeResize="0"/>
          <p:nvPr/>
        </p:nvPicPr>
        <p:blipFill rotWithShape="1">
          <a:blip r:embed="rId3">
            <a:alphaModFix/>
          </a:blip>
          <a:srcRect b="9108" l="1842" r="672" t="2112"/>
          <a:stretch/>
        </p:blipFill>
        <p:spPr>
          <a:xfrm>
            <a:off x="31088" y="930950"/>
            <a:ext cx="9081824" cy="413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>
            <p:ph type="title"/>
          </p:nvPr>
        </p:nvSpPr>
        <p:spPr>
          <a:xfrm>
            <a:off x="202475" y="176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Macrosheds</a:t>
            </a:r>
            <a:r>
              <a:rPr lang="en"/>
              <a:t> sites used in analysis</a:t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4">
            <a:alphaModFix/>
          </a:blip>
          <a:srcRect b="0" l="0" r="0" t="803"/>
          <a:stretch/>
        </p:blipFill>
        <p:spPr>
          <a:xfrm>
            <a:off x="0" y="749625"/>
            <a:ext cx="9144000" cy="45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1125" y="1607100"/>
            <a:ext cx="888100" cy="4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4293" y="66626"/>
            <a:ext cx="3588334" cy="11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275" y="152400"/>
            <a:ext cx="6655247" cy="483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5939" y="0"/>
            <a:ext cx="707447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7"/>
          <p:cNvCxnSpPr/>
          <p:nvPr/>
        </p:nvCxnSpPr>
        <p:spPr>
          <a:xfrm>
            <a:off x="5580650" y="696750"/>
            <a:ext cx="0" cy="37500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525" y="152400"/>
            <a:ext cx="6655247" cy="483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914" y="0"/>
            <a:ext cx="70744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900" y="653000"/>
            <a:ext cx="7482977" cy="449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/>
          <p:nvPr>
            <p:ph type="title"/>
          </p:nvPr>
        </p:nvSpPr>
        <p:spPr>
          <a:xfrm>
            <a:off x="162750" y="8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USGS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050" y="737250"/>
            <a:ext cx="7342551" cy="440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>
            <p:ph type="title"/>
          </p:nvPr>
        </p:nvSpPr>
        <p:spPr>
          <a:xfrm>
            <a:off x="162750" y="8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Macrosheds</a:t>
            </a:r>
            <a:endParaRPr/>
          </a:p>
        </p:txBody>
      </p:sp>
      <p:sp>
        <p:nvSpPr>
          <p:cNvPr id="175" name="Google Shape;175;p30"/>
          <p:cNvSpPr/>
          <p:nvPr/>
        </p:nvSpPr>
        <p:spPr>
          <a:xfrm>
            <a:off x="5384125" y="3769900"/>
            <a:ext cx="551400" cy="561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/>
          <p:nvPr/>
        </p:nvSpPr>
        <p:spPr>
          <a:xfrm>
            <a:off x="7026450" y="4876800"/>
            <a:ext cx="1530900" cy="216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should we calculate flux/loads for this diverse group of small watersheds?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i="1" lang="en"/>
              <a:t>is</a:t>
            </a:r>
            <a:r>
              <a:rPr lang="en"/>
              <a:t> flux?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Flux = amount of material moving across a boundary over a given time</a:t>
            </a:r>
            <a:endParaRPr/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Flux = C×Q</a:t>
            </a:r>
            <a:endParaRPr sz="22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Load = Flux integrated over time</a:t>
            </a:r>
            <a:endParaRPr/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Load = ∫C(</a:t>
            </a:r>
            <a:r>
              <a:rPr i="1" lang="en" sz="2200">
                <a:solidFill>
                  <a:schemeClr val="dk1"/>
                </a:solidFill>
              </a:rPr>
              <a:t>t</a:t>
            </a:r>
            <a:r>
              <a:rPr lang="en" sz="2200">
                <a:solidFill>
                  <a:schemeClr val="dk1"/>
                </a:solidFill>
              </a:rPr>
              <a:t>)Q(</a:t>
            </a:r>
            <a:r>
              <a:rPr i="1" lang="en" sz="2200">
                <a:solidFill>
                  <a:schemeClr val="dk1"/>
                </a:solidFill>
              </a:rPr>
              <a:t>t</a:t>
            </a:r>
            <a:r>
              <a:rPr lang="en" sz="2200">
                <a:solidFill>
                  <a:schemeClr val="dk1"/>
                </a:solidFill>
              </a:rPr>
              <a:t>)d</a:t>
            </a:r>
            <a:r>
              <a:rPr i="1" lang="en" sz="2200">
                <a:solidFill>
                  <a:schemeClr val="dk1"/>
                </a:solidFill>
              </a:rPr>
              <a:t>t</a:t>
            </a:r>
            <a:endParaRPr i="1" sz="22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Scaled to watershed size for comparisons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Sometimes referred to as ‘yield’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Valuable insight to watershed processes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Answer: we don’t really know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Flashier systems yield greater load uncertainty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Simple methods cannot accurately describe nitrate flux in small watersheds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But Beale Ratio was surprising robust in both USGS and MS test cases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Current high-quality, public datasets bias big and stable (for good reasons!)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Looking at only the smallest USGS sites would give false confidence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We need for more high-frequency C and Q data from small watersheds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forward…</a:t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methods (e.g. WRTDS) and more solutes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C:Q changepoint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Evaluate monthly load estimation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Robust, but simple </a:t>
            </a:r>
            <a:r>
              <a:rPr lang="en"/>
              <a:t>decision</a:t>
            </a:r>
            <a:r>
              <a:rPr lang="en"/>
              <a:t> pipeline for macrosheds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Similar to (if not exactly) Aulenbach et al 2016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fluxes/loads publicly available soon on macrosheds.org!</a:t>
            </a:r>
            <a:endParaRPr/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013" y="3144662"/>
            <a:ext cx="5996525" cy="19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311700" y="902375"/>
            <a:ext cx="8520600" cy="3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Aulenbach, B. T., Burns, D. A., Shanley, J. B., Yanai, R. D., Bae, K., Wild, A. D., Yang, Y., and Yi, D.. 2016. Approaches to stream solute load estimation for solutes with varying dynamics from five diverse small watersheds. </a:t>
            </a:r>
            <a:r>
              <a:rPr i="1" lang="en" sz="800">
                <a:solidFill>
                  <a:schemeClr val="dk1"/>
                </a:solidFill>
                <a:highlight>
                  <a:schemeClr val="lt1"/>
                </a:highlight>
              </a:rPr>
              <a:t>Ecosphere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 7( 6): e01298. 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10.1002/ecs2.1298</a:t>
            </a:r>
            <a:endParaRPr sz="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4285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Baker, D.B., R.P. Richards, T.T. Loftus, and J.W. Kramer. 2004. A New Flashiness Index: Characteristics and Applications to Midwestern Rivers and Streams. April 2004. Journal of the American Water Resources Association (JAWRA). Pages 503:522.</a:t>
            </a:r>
            <a:endParaRPr sz="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Likens, Gene E, Biogeochemistry, the watershed approach: some uses and limitations. </a:t>
            </a:r>
            <a:r>
              <a:rPr i="1" lang="en" sz="800">
                <a:solidFill>
                  <a:schemeClr val="dk1"/>
                </a:solidFill>
                <a:highlight>
                  <a:schemeClr val="lt1"/>
                </a:highlight>
              </a:rPr>
              <a:t>Marine and Freshwater Research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 2001, </a:t>
            </a:r>
            <a:r>
              <a:rPr b="1" lang="en" sz="800">
                <a:solidFill>
                  <a:schemeClr val="dk1"/>
                </a:solidFill>
                <a:highlight>
                  <a:schemeClr val="lt1"/>
                </a:highlight>
              </a:rPr>
              <a:t>52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, 5-12.</a:t>
            </a:r>
            <a:endParaRPr sz="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Nava V, Patelli M, Rotiroti M, Leoni B . “An R package for estimating river compound load using different methods.” </a:t>
            </a:r>
            <a:r>
              <a:rPr i="1" lang="en" sz="800">
                <a:solidFill>
                  <a:schemeClr val="dk1"/>
                </a:solidFill>
                <a:highlight>
                  <a:schemeClr val="lt1"/>
                </a:highlight>
              </a:rPr>
              <a:t>Environmental Modelling and Software 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2019, </a:t>
            </a:r>
            <a:r>
              <a:rPr b="1" lang="en" sz="800">
                <a:solidFill>
                  <a:schemeClr val="dk1"/>
                </a:solidFill>
                <a:highlight>
                  <a:schemeClr val="lt1"/>
                </a:highlight>
              </a:rPr>
              <a:t>117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, 100-108. </a:t>
            </a:r>
            <a:r>
              <a:rPr lang="en" sz="800" u="sng">
                <a:solidFill>
                  <a:schemeClr val="dk1"/>
                </a:solidFill>
                <a:highlight>
                  <a:schemeClr val="lt1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https://doi.org/10.1016/j.envsoft.2019.03.012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 sz="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Brian A. Pellerin, Brian A. Bergamaschi, Robert J. Gilliom, Charles G. Crawford, JohnFranco Saraceno, C. Paul Frederick, Bryan D. Downing, and Jennifer C. Murphy; Environmental Science &amp; Technology 2014 </a:t>
            </a:r>
            <a:r>
              <a:rPr i="1" lang="en" sz="800">
                <a:solidFill>
                  <a:schemeClr val="dk1"/>
                </a:solidFill>
                <a:highlight>
                  <a:schemeClr val="lt1"/>
                </a:highlight>
              </a:rPr>
              <a:t>48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 (21), 12612-12619; DOI: 10.1021/es504029c</a:t>
            </a:r>
            <a:endParaRPr sz="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K.E. Schilling, C.S. Jones, C.F. Wolter, X. Liang, Y.-K. Zhang, A. Seeman, T. Isenhart, D. Schnoebelen, M. Skopec, 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Variability of nitrate-nitrogen load estimation results will make quantifying load reduction strategies difficult in Iowa. 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Journal of Soil and Water Conservation Jul 2017, 72 (4) 317-325; </a:t>
            </a:r>
            <a:r>
              <a:rPr b="1" lang="en" sz="800">
                <a:solidFill>
                  <a:schemeClr val="dk1"/>
                </a:solidFill>
                <a:highlight>
                  <a:schemeClr val="lt1"/>
                </a:highlight>
              </a:rPr>
              <a:t>DOI: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 10.2489/jswc.72.4.317</a:t>
            </a:r>
            <a:endParaRPr sz="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	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</a:rPr>
              <a:t>Special thanks to MS team members Audrey Thellman and Nick Marzoff for talk feedback</a:t>
            </a:r>
            <a:endParaRPr b="1" sz="1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201" name="Google Shape;201;p34"/>
          <p:cNvPicPr preferRelativeResize="0"/>
          <p:nvPr/>
        </p:nvPicPr>
        <p:blipFill rotWithShape="1">
          <a:blip r:embed="rId5">
            <a:alphaModFix/>
          </a:blip>
          <a:srcRect b="36447" l="0" r="0" t="0"/>
          <a:stretch/>
        </p:blipFill>
        <p:spPr>
          <a:xfrm>
            <a:off x="86075" y="3731975"/>
            <a:ext cx="1740800" cy="13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7524" y="3550950"/>
            <a:ext cx="1584249" cy="15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6875" y="3836100"/>
            <a:ext cx="2656650" cy="11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1425" y="3974086"/>
            <a:ext cx="2696101" cy="8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 calculating flux/loads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4113000" cy="3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500"/>
              <a:t>D</a:t>
            </a:r>
            <a:r>
              <a:rPr lang="en" sz="2500"/>
              <a:t>iscrete samples → discrete fluxes → continuous loads</a:t>
            </a:r>
            <a:endParaRPr sz="2500"/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500"/>
              <a:t>Method overload! </a:t>
            </a:r>
            <a:endParaRPr sz="2500"/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500"/>
              <a:t>Varying data frequencies</a:t>
            </a:r>
            <a:endParaRPr sz="2500"/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500"/>
              <a:t>Validation (what is ‘true’?)</a:t>
            </a:r>
            <a:endParaRPr sz="2500"/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500"/>
              <a:t>Intersite comparisons</a:t>
            </a:r>
            <a:endParaRPr sz="2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3600" y="0"/>
            <a:ext cx="2973700" cy="490744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2026475" y="4847475"/>
            <a:ext cx="949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From Aulenbach et al. 2016, originally published in Ecosphere as figure 1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150" y="0"/>
            <a:ext cx="643094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7523100" y="4804800"/>
            <a:ext cx="162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Data courtesy of USGS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1102"/>
            <a:ext cx="9144003" cy="4661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19647" l="15507" r="9468" t="13252"/>
          <a:stretch/>
        </p:blipFill>
        <p:spPr>
          <a:xfrm>
            <a:off x="0" y="0"/>
            <a:ext cx="9144000" cy="459179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-68400" y="4650025"/>
            <a:ext cx="949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From Vlah et al. 2022 (in </a:t>
            </a:r>
            <a:r>
              <a:rPr lang="en" sz="1500">
                <a:solidFill>
                  <a:schemeClr val="dk1"/>
                </a:solidFill>
              </a:rPr>
              <a:t>review</a:t>
            </a:r>
            <a:r>
              <a:rPr lang="en" sz="1500">
                <a:solidFill>
                  <a:schemeClr val="dk1"/>
                </a:solidFill>
              </a:rPr>
              <a:t>). Check out our portal on macrosheds.org!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should we calculate flux/loads for this diverse group of small watersheds?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b="0" l="0" r="0" t="2771"/>
          <a:stretch/>
        </p:blipFill>
        <p:spPr>
          <a:xfrm>
            <a:off x="521175" y="0"/>
            <a:ext cx="8143824" cy="489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156150" y="4819500"/>
            <a:ext cx="86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From Pellerin et al. 2014, originally published in </a:t>
            </a:r>
            <a:r>
              <a:rPr lang="en">
                <a:solidFill>
                  <a:schemeClr val="dk1"/>
                </a:solidFill>
              </a:rPr>
              <a:t>Environmental</a:t>
            </a:r>
            <a:r>
              <a:rPr lang="en">
                <a:solidFill>
                  <a:schemeClr val="dk1"/>
                </a:solidFill>
              </a:rPr>
              <a:t> Science &amp; Technology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95725" y="78900"/>
            <a:ext cx="1126200" cy="1936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5597200" y="2087425"/>
            <a:ext cx="1126200" cy="1936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950" y="0"/>
            <a:ext cx="4639225" cy="48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-125775" y="4819500"/>
            <a:ext cx="949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From Schilling et al. 2017, originally published in Journal of Soil and Water Conservation © 2017 by the Soil and Water Conservation Society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